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76" r:id="rId4"/>
    <p:sldId id="259" r:id="rId5"/>
    <p:sldId id="260" r:id="rId6"/>
    <p:sldId id="277" r:id="rId7"/>
    <p:sldId id="261" r:id="rId8"/>
    <p:sldId id="262" r:id="rId9"/>
    <p:sldId id="278" r:id="rId10"/>
    <p:sldId id="263" r:id="rId11"/>
    <p:sldId id="264" r:id="rId12"/>
    <p:sldId id="279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80" r:id="rId23"/>
    <p:sldId id="274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47" autoAdjust="0"/>
  </p:normalViewPr>
  <p:slideViewPr>
    <p:cSldViewPr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A87FF-EF93-4043-A1F3-AEDC3ED4BC80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AD2ED-18F4-407F-A14D-DA6EC8848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209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AD2ED-18F4-407F-A14D-DA6EC884879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622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Создание комитета по вопросам МС</a:t>
            </a:r>
            <a:r>
              <a:rPr lang="ru-RU" baseline="0" dirty="0" smtClean="0"/>
              <a:t> на государственном или региональном уровне. Трудно переоценить важность сотрудничества с проводящими исследованиями специалистами или поддержки в проведении исследования со стороны правительства или местной администрации.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BC65A-CA57-46B7-A039-772F1BBBF00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769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Трудно переоценит важность сотрудничества со</a:t>
            </a:r>
            <a:r>
              <a:rPr lang="ru-RU" baseline="0" dirty="0" smtClean="0"/>
              <a:t> специалистами КИСМС и правительства или местной организации. Многие хорошие программы завершаются с окончанием их финансирования. Местная поддержка специалистов КИСМС со стороны непосредственного руководства.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AD2ED-18F4-407F-A14D-DA6EC884879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910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BC65A-CA57-46B7-A039-772F1BBBF00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462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5%D1%80%D0%B1%D0%B0%D0%BB%D1%8C%D0%BD%D0%BE-%D0%BA%D0%BE%D0%BC%D0%BC%D1%83%D0%BD%D0%B8%D0%BA%D0%B0%D1%82%D0%B8%D0%B2%D0%BD%D1%8B%D0%B9_%D0%BC%D0%B5%D1%82%D0%BE%D0%B4" TargetMode="External"/><Relationship Id="rId2" Type="http://schemas.openxmlformats.org/officeDocument/2006/relationships/hyperlink" Target="http://ru.wikipedia.org/wiki/%D0%9F%D1%81%D0%B8%D1%85%D0%BE%D0%BB%D0%BE%D0%B3%D0%B8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90%D0%BD%D0%BA%D0%B5%D1%82%D0%B0" TargetMode="External"/><Relationship Id="rId4" Type="http://schemas.openxmlformats.org/officeDocument/2006/relationships/hyperlink" Target="http://ru.wikipedia.org/w/index.php?title=%D0%A0%D0%B5%D1%81%D0%BF%D0%BE%D0%BD%D0%B4%D0%B5%D0%BD%D1%82&amp;action=edit&amp;redlink=1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F:\..\..\..\My%20Documents\MPS\ROM\2006-2007\BTN%20ROM\ABA\Local%20Settings\Temporary%20Internet%20Files\OLK13\template-beyond-numbers.pp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1%83%D0%B4%D0%B8%D1%82%D0%BE%D1%80" TargetMode="External"/><Relationship Id="rId2" Type="http://schemas.openxmlformats.org/officeDocument/2006/relationships/hyperlink" Target="http://ru.wikipedia.org/wiki/%D0%90%D1%83%D0%B4%D0%B8%D1%8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A2%D1%80%D0%B5%D1%82%D1%8C%D0%B8_%D0%BB%D0%B8%D1%86%D0%B0" TargetMode="External"/><Relationship Id="rId4" Type="http://schemas.openxmlformats.org/officeDocument/2006/relationships/hyperlink" Target="http://ru.wikipedia.org/wiki/%D0%94%D0%BE%D0%BA%D1%83%D0%BC%D0%B5%D0%BD%D1%82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1296988"/>
          </a:xfrm>
        </p:spPr>
        <p:txBody>
          <a:bodyPr/>
          <a:lstStyle/>
          <a:p>
            <a:pPr eaLnBrk="1" hangingPunct="1"/>
            <a:r>
              <a:rPr lang="ru-RU" sz="2200" dirty="0" smtClean="0"/>
              <a:t>Семинар-тренинг  по внедрению методологии «Что кроется за цифрами</a:t>
            </a:r>
            <a:r>
              <a:rPr lang="ru-RU" sz="2200" dirty="0" smtClean="0"/>
              <a:t>»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557338"/>
            <a:ext cx="8064500" cy="48958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ru-RU" b="1" dirty="0" smtClean="0"/>
          </a:p>
          <a:p>
            <a:pPr eaLnBrk="1" hangingPunct="1">
              <a:lnSpc>
                <a:spcPct val="8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Принципы конфиденциального исследования материнской смертности</a:t>
            </a:r>
          </a:p>
          <a:p>
            <a:pPr eaLnBrk="1" hangingPunct="1">
              <a:lnSpc>
                <a:spcPct val="80000"/>
              </a:lnSpc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chemeClr val="tx1"/>
                </a:solidFill>
              </a:rPr>
              <a:t>Канат </a:t>
            </a:r>
            <a:r>
              <a:rPr lang="ru-RU" sz="1800" b="1" dirty="0" smtClean="0">
                <a:solidFill>
                  <a:schemeClr val="tx1"/>
                </a:solidFill>
              </a:rPr>
              <a:t>Суханбердиев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UNICEF</a:t>
            </a:r>
            <a:endParaRPr lang="ru-RU" sz="1600" dirty="0" smtClean="0"/>
          </a:p>
          <a:p>
            <a:pPr eaLnBrk="1" hangingPunct="1">
              <a:lnSpc>
                <a:spcPct val="80000"/>
              </a:lnSpc>
            </a:pPr>
            <a:endParaRPr lang="ru-RU" sz="1400" dirty="0" smtClean="0"/>
          </a:p>
        </p:txBody>
      </p:sp>
      <p:pic>
        <p:nvPicPr>
          <p:cNvPr id="6148" name="Рисунок 4" descr="BT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445125"/>
            <a:ext cx="120173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Конфиденциальность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Обезличивание медицинской документации (имена женщин или медицинских работников, имеющих отношение к помощи, удаляются)</a:t>
            </a:r>
          </a:p>
          <a:p>
            <a:r>
              <a:rPr lang="ru-RU" dirty="0" smtClean="0"/>
              <a:t>Не хранить копии</a:t>
            </a:r>
          </a:p>
          <a:p>
            <a:r>
              <a:rPr lang="ru-RU" dirty="0" err="1" smtClean="0"/>
              <a:t>Мультидисциплинарное</a:t>
            </a:r>
            <a:r>
              <a:rPr lang="ru-RU" dirty="0" smtClean="0"/>
              <a:t> анонимное исследование всех (анкеты), которые уничтожаются перед публикацией отчёта</a:t>
            </a:r>
          </a:p>
          <a:p>
            <a:r>
              <a:rPr lang="ru-RU" dirty="0" smtClean="0"/>
              <a:t>Конфиденциальное расследование на уровне ЦККА (</a:t>
            </a:r>
            <a:r>
              <a:rPr lang="ru-RU" dirty="0"/>
              <a:t>анонимные описания ситуаций – краткие резюме, повествующие о </a:t>
            </a:r>
            <a:r>
              <a:rPr lang="ru-RU" dirty="0" smtClean="0"/>
              <a:t>происшедших случаях</a:t>
            </a:r>
            <a:r>
              <a:rPr lang="ru-RU" dirty="0"/>
              <a:t>. Члены </a:t>
            </a:r>
            <a:r>
              <a:rPr lang="ru-RU" dirty="0" smtClean="0"/>
              <a:t>ЦККА, </a:t>
            </a:r>
            <a:r>
              <a:rPr lang="ru-RU" dirty="0"/>
              <a:t>проводящей расследование, никогда не забывают, </a:t>
            </a:r>
            <a:r>
              <a:rPr lang="ru-RU" dirty="0" smtClean="0"/>
              <a:t>что смерть </a:t>
            </a:r>
            <a:r>
              <a:rPr lang="ru-RU" dirty="0"/>
              <a:t>каждой женщины – трагедия как личная, так и для семьи </a:t>
            </a:r>
            <a:r>
              <a:rPr lang="ru-RU" dirty="0" smtClean="0"/>
              <a:t>погибшей). </a:t>
            </a:r>
            <a:r>
              <a:rPr lang="ru-RU" dirty="0"/>
              <a:t>Процесс анализа </a:t>
            </a:r>
            <a:r>
              <a:rPr lang="ru-RU" dirty="0" smtClean="0"/>
              <a:t>всецело построен </a:t>
            </a:r>
            <a:r>
              <a:rPr lang="ru-RU" dirty="0"/>
              <a:t>по принципу: не именовать – не обвинять.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Принцип КИСМС: Анонимное исследование (анкеты)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Метод анкетирования</a:t>
            </a:r>
            <a:r>
              <a:rPr lang="ru-RU" dirty="0" smtClean="0"/>
              <a:t> — </a:t>
            </a:r>
            <a:r>
              <a:rPr lang="ru-RU" dirty="0" smtClean="0">
                <a:hlinkClick r:id="rId2" action="ppaction://hlinkfile" tooltip="Психология"/>
              </a:rPr>
              <a:t>психологический</a:t>
            </a:r>
            <a:r>
              <a:rPr lang="ru-RU" dirty="0" smtClean="0"/>
              <a:t> </a:t>
            </a:r>
            <a:r>
              <a:rPr lang="ru-RU" dirty="0" err="1" smtClean="0">
                <a:hlinkClick r:id="rId3" action="ppaction://hlinkfile" tooltip="Вербально-коммуникативный метод"/>
              </a:rPr>
              <a:t>вербально-коммуникативный</a:t>
            </a:r>
            <a:r>
              <a:rPr lang="ru-RU" dirty="0" smtClean="0">
                <a:hlinkClick r:id="rId3" action="ppaction://hlinkfile" tooltip="Вербально-коммуникативный метод"/>
              </a:rPr>
              <a:t> метод</a:t>
            </a:r>
            <a:r>
              <a:rPr lang="ru-RU" dirty="0" smtClean="0"/>
              <a:t>, в котором в качестве средства для сбора сведений от </a:t>
            </a:r>
            <a:r>
              <a:rPr lang="ru-RU" dirty="0" smtClean="0">
                <a:hlinkClick r:id="rId4" action="ppaction://hlinkfile" tooltip="Респондент (страница отсутствует)"/>
              </a:rPr>
              <a:t>респондента</a:t>
            </a:r>
            <a:r>
              <a:rPr lang="ru-RU" dirty="0" smtClean="0"/>
              <a:t> используется специально оформленный список вопросов — </a:t>
            </a:r>
            <a:r>
              <a:rPr lang="ru-RU" dirty="0" smtClean="0">
                <a:hlinkClick r:id="rId5" action="ppaction://hlinkfile" tooltip="Анкета"/>
              </a:rPr>
              <a:t>анкета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При помощи метода анкетирования можно с наименьшими затратами получить высокий уровень массовости исследования. Особенностью этого метода можно назвать его анонимность (личность респондента не фиксируется, фиксируются лишь его ответы). Анкетирование проводится в основном в случаях, когда необходимо выяснить мнения людей по каким-то вопросам и охватить большое число людей за короткий срок.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каждому случаю заполняется стандартная конфиденциальная форма отчета/анкеты всеми работниками: поликлиника, стационар, наркоз, медсестра или акушерка, любые другие врачи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Какая польза от Анкет в исследовании?</a:t>
            </a:r>
          </a:p>
          <a:p>
            <a:r>
              <a:rPr lang="ru-RU" dirty="0" smtClean="0"/>
              <a:t>…</a:t>
            </a:r>
          </a:p>
          <a:p>
            <a:r>
              <a:rPr lang="ru-RU" dirty="0" smtClean="0"/>
              <a:t>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304800"/>
            <a:ext cx="6443662" cy="914400"/>
          </a:xfrm>
        </p:spPr>
        <p:txBody>
          <a:bodyPr/>
          <a:lstStyle/>
          <a:p>
            <a:pPr>
              <a:defRPr/>
            </a:pPr>
            <a:r>
              <a:rPr lang="ru-RU" sz="2800" dirty="0" smtClean="0"/>
              <a:t>КИСМС, Молдова, усвоенные уроки</a:t>
            </a:r>
            <a:r>
              <a:rPr lang="en-GB" dirty="0" smtClean="0"/>
              <a:t> :</a:t>
            </a:r>
            <a:endParaRPr lang="en-US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1484784"/>
            <a:ext cx="7848475" cy="4537075"/>
          </a:xfrm>
        </p:spPr>
        <p:txBody>
          <a:bodyPr/>
          <a:lstStyle/>
          <a:p>
            <a:r>
              <a:rPr lang="ru-RU" sz="2800" dirty="0" smtClean="0"/>
              <a:t>Анкета КРСМС является важным, дополнительным источником информации</a:t>
            </a:r>
            <a:endParaRPr lang="en-US" sz="2800" dirty="0" smtClean="0"/>
          </a:p>
          <a:p>
            <a:r>
              <a:rPr lang="ru-RU" sz="2800" dirty="0" smtClean="0"/>
              <a:t>Получено немного, но все-таки новой информации о том что случилось НА САМОМ ДЕЛЕ из анонимной анкеты</a:t>
            </a:r>
            <a:endParaRPr lang="en-US" sz="2800" dirty="0" smtClean="0"/>
          </a:p>
          <a:p>
            <a:r>
              <a:rPr lang="ru-RU" sz="2800" dirty="0" smtClean="0"/>
              <a:t>Даже учитывая то что истории родов были заполнены ретроспективно, они представляют существующий уровень знаний персонала</a:t>
            </a:r>
          </a:p>
          <a:p>
            <a:pPr algn="r">
              <a:buNone/>
            </a:pPr>
            <a:r>
              <a:rPr lang="ru-RU" sz="2800" i="1" dirty="0" err="1" smtClean="0"/>
              <a:t>Стелиан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Ходороджеа</a:t>
            </a:r>
            <a:endParaRPr lang="en-US" sz="2800" i="1" dirty="0" smtClean="0"/>
          </a:p>
        </p:txBody>
      </p:sp>
      <p:pic>
        <p:nvPicPr>
          <p:cNvPr id="4" name="Рисунок 3" descr="Stelian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4334800"/>
            <a:ext cx="1835696" cy="24785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hangingPunct="1"/>
            <a:r>
              <a:rPr lang="ru-RU" sz="2800" dirty="0" smtClean="0"/>
              <a:t>КИСМС, Великобритания, усвоенные уроки</a:t>
            </a:r>
            <a:r>
              <a:rPr lang="ru-RU" sz="2800" dirty="0" smtClean="0">
                <a:solidFill>
                  <a:srgbClr val="FF0000"/>
                </a:solidFill>
              </a:rPr>
              <a:t>:</a:t>
            </a:r>
            <a:endParaRPr lang="en-GB" sz="2800" dirty="0" smtClean="0">
              <a:solidFill>
                <a:srgbClr val="FF0000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 smtClean="0"/>
              <a:t>Мы не используем сертификат смерти для идентификации реальных причин смерти матери</a:t>
            </a:r>
            <a:r>
              <a:rPr lang="en-GB" sz="2800" dirty="0" smtClean="0"/>
              <a:t>:</a:t>
            </a:r>
          </a:p>
          <a:p>
            <a:r>
              <a:rPr lang="ru-RU" sz="2800" dirty="0" smtClean="0"/>
              <a:t>Мы слушаем их истории, и истории тех кто ухаживал за ними</a:t>
            </a:r>
          </a:p>
          <a:p>
            <a:pPr algn="r" eaLnBrk="1" hangingPunct="1">
              <a:buFontTx/>
              <a:buNone/>
            </a:pPr>
            <a:r>
              <a:rPr lang="en-US" sz="2800" i="1" dirty="0"/>
              <a:t>J</a:t>
            </a:r>
            <a:r>
              <a:rPr lang="ru-RU" sz="2800" i="1" dirty="0" smtClean="0"/>
              <a:t>. </a:t>
            </a:r>
            <a:r>
              <a:rPr lang="en-US" sz="2800" i="1" dirty="0" err="1" smtClean="0"/>
              <a:t>Drife</a:t>
            </a:r>
            <a:r>
              <a:rPr lang="en-US" sz="2800" i="1" dirty="0" smtClean="0"/>
              <a:t> </a:t>
            </a:r>
            <a:endParaRPr lang="en-GB" sz="2800" i="1" dirty="0" smtClean="0"/>
          </a:p>
        </p:txBody>
      </p:sp>
      <p:pic>
        <p:nvPicPr>
          <p:cNvPr id="4" name="Рисунок 3" descr="F1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65104"/>
            <a:ext cx="1652433" cy="2492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Комментарии родственников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/>
              <a:t>Материнская смерть всегда является трагедией. Сбор </a:t>
            </a:r>
            <a:r>
              <a:rPr lang="ru-RU" dirty="0" smtClean="0"/>
              <a:t>надежной информации </a:t>
            </a:r>
            <a:r>
              <a:rPr lang="ru-RU" dirty="0"/>
              <a:t>от медицинских специалистов и родственников </a:t>
            </a:r>
            <a:r>
              <a:rPr lang="ru-RU" dirty="0" smtClean="0"/>
              <a:t>относительно обстоятельств </a:t>
            </a:r>
            <a:r>
              <a:rPr lang="ru-RU" dirty="0"/>
              <a:t>смерти требует умения и деликатности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Следует заверить участников, включая работников медицинских и общественных служб, а также родственников женщин в том, что единственной целью является извлечение уроков из произошедших трагедий и спасение жизней в будущем, и не поиск виновных</a:t>
            </a:r>
          </a:p>
          <a:p>
            <a:endParaRPr lang="ru-RU" dirty="0"/>
          </a:p>
          <a:p>
            <a:pPr algn="r">
              <a:buNone/>
            </a:pPr>
            <a:r>
              <a:rPr lang="en-US" dirty="0" smtClean="0"/>
              <a:t>BTN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КИСМС: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Патологоанатомические вскрытия (70%)</a:t>
            </a:r>
          </a:p>
          <a:p>
            <a:r>
              <a:rPr lang="ru-RU" dirty="0" smtClean="0"/>
              <a:t>Юридическая защита </a:t>
            </a:r>
          </a:p>
          <a:p>
            <a:pPr>
              <a:buNone/>
            </a:pPr>
            <a:r>
              <a:rPr lang="ru-RU" sz="2600" i="1" dirty="0" smtClean="0"/>
              <a:t>«3</a:t>
            </a:r>
            <a:r>
              <a:rPr lang="ru-RU" sz="2600" i="1" dirty="0"/>
              <a:t>. Конфиденциальный аудит является мероприятием, независимым от официальной деятельности Министерства здравоохранения Республики Казахстан (далее - Министерство), не имеющим административного и юридического характера. </a:t>
            </a:r>
          </a:p>
          <a:p>
            <a:pPr>
              <a:buNone/>
            </a:pPr>
            <a:r>
              <a:rPr lang="ru-RU" sz="2600" i="1" dirty="0" smtClean="0"/>
              <a:t>4</a:t>
            </a:r>
            <a:r>
              <a:rPr lang="ru-RU" sz="2600" i="1" dirty="0"/>
              <a:t>. Проведение конфиденциального аудита материнской смертности не отменяет официального или традиционного анализа материнской смертности, проводимой  Министерством.</a:t>
            </a:r>
          </a:p>
          <a:p>
            <a:pPr>
              <a:buNone/>
            </a:pPr>
            <a:r>
              <a:rPr lang="ru-RU" sz="2600" i="1" dirty="0" smtClean="0"/>
              <a:t>5</a:t>
            </a:r>
            <a:r>
              <a:rPr lang="ru-RU" sz="2600" i="1" dirty="0"/>
              <a:t>.</a:t>
            </a:r>
            <a:r>
              <a:rPr lang="ru-RU" sz="2600" b="1" i="1" dirty="0"/>
              <a:t> </a:t>
            </a:r>
            <a:r>
              <a:rPr lang="ru-RU" sz="2600" i="1" dirty="0"/>
              <a:t>Любая информация, содержащаяся в конфиденциальном аудите, не разглашается и не используется в иных целях (судебные или административные расследования</a:t>
            </a:r>
            <a:r>
              <a:rPr lang="ru-RU" sz="2600" i="1" dirty="0" smtClean="0"/>
              <a:t>).»</a:t>
            </a:r>
            <a:endParaRPr lang="ru-RU" sz="2600" i="1" dirty="0"/>
          </a:p>
          <a:p>
            <a:endParaRPr lang="ru-RU" sz="2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Принцип КРМС: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sz="2800" dirty="0" smtClean="0"/>
              <a:t>Публикация результатов</a:t>
            </a:r>
          </a:p>
          <a:p>
            <a:endParaRPr lang="ru-RU" dirty="0"/>
          </a:p>
        </p:txBody>
      </p:sp>
      <p:pic>
        <p:nvPicPr>
          <p:cNvPr id="6" name="Picture 2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5769">
            <a:off x="152250" y="1938768"/>
            <a:ext cx="2699112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WMD cover 2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43087">
            <a:off x="1990788" y="2486297"/>
            <a:ext cx="2987824" cy="426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7"/>
          <p:cNvPicPr>
            <a:picLocks noChangeAspect="1" noChangeArrowheads="1"/>
          </p:cNvPicPr>
          <p:nvPr/>
        </p:nvPicPr>
        <p:blipFill>
          <a:blip r:embed="rId5" cstate="print">
            <a:lum bright="-6000" contrast="12000"/>
          </a:blip>
          <a:srcRect/>
          <a:stretch>
            <a:fillRect/>
          </a:stretch>
        </p:blipFill>
        <p:spPr bwMode="auto">
          <a:xfrm rot="21254660">
            <a:off x="3853483" y="1413528"/>
            <a:ext cx="311308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79582">
            <a:off x="5532501" y="1991894"/>
            <a:ext cx="3338513" cy="467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50" name="Picture 2" descr="ÐÐ°ÑÑÐ¸Ð½ÐºÐ¸ Ð¿Ð¾ Ð·Ð°Ð¿ÑÐ¾ÑÑ confidential enquire maternal death structu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5270">
            <a:off x="6596711" y="8672992"/>
            <a:ext cx="1286580" cy="181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confidential enquire maternal death structu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56737"/>
            <a:ext cx="2038202" cy="315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Публикация результатов</a:t>
            </a:r>
            <a:endParaRPr lang="ru-RU" sz="3200" dirty="0"/>
          </a:p>
        </p:txBody>
      </p:sp>
      <p:pic>
        <p:nvPicPr>
          <p:cNvPr id="4" name="Содержимое 7" descr="Entre No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54235">
            <a:off x="5722624" y="2151671"/>
            <a:ext cx="3262583" cy="4437112"/>
          </a:xfrm>
          <a:prstGeom prst="rect">
            <a:avLst/>
          </a:prstGeom>
        </p:spPr>
      </p:pic>
      <p:pic>
        <p:nvPicPr>
          <p:cNvPr id="5" name="Picture 3" descr="obesity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obesity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196752"/>
            <a:ext cx="3733800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obesity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68875"/>
            <a:ext cx="4054475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00512">
            <a:off x="2457879" y="2219126"/>
            <a:ext cx="3179143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КИСМС: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???</a:t>
            </a:r>
          </a:p>
          <a:p>
            <a:r>
              <a:rPr lang="ru-RU" dirty="0" smtClean="0"/>
              <a:t>…</a:t>
            </a:r>
          </a:p>
          <a:p>
            <a:r>
              <a:rPr lang="ru-RU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8"/>
          <p:cNvSpPr txBox="1">
            <a:spLocks noChangeArrowheads="1"/>
          </p:cNvSpPr>
          <p:nvPr/>
        </p:nvSpPr>
        <p:spPr bwMode="auto">
          <a:xfrm>
            <a:off x="395536" y="1052512"/>
            <a:ext cx="4536504" cy="40934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buFontTx/>
              <a:buNone/>
            </a:pPr>
            <a:r>
              <a:rPr lang="ru-RU" sz="2800" dirty="0">
                <a:solidFill>
                  <a:srgbClr val="FF0000"/>
                </a:solidFill>
              </a:rPr>
              <a:t>Текущий отчет</a:t>
            </a:r>
            <a:endParaRPr lang="en-GB" sz="2800" dirty="0">
              <a:solidFill>
                <a:srgbClr val="FF0000"/>
              </a:solidFill>
            </a:endParaRPr>
          </a:p>
          <a:p>
            <a:pPr marL="342900" indent="-342900" algn="ctr">
              <a:buFontTx/>
              <a:buNone/>
            </a:pPr>
            <a:endParaRPr lang="en-GB" sz="2800" dirty="0">
              <a:solidFill>
                <a:srgbClr val="FF0000"/>
              </a:solidFill>
            </a:endParaRPr>
          </a:p>
          <a:p>
            <a:pPr marL="342900" indent="-342900" algn="ctr">
              <a:buFontTx/>
              <a:buNone/>
            </a:pPr>
            <a:r>
              <a:rPr lang="ru-RU" sz="3200" b="1" dirty="0" smtClean="0">
                <a:solidFill>
                  <a:schemeClr val="accent2"/>
                </a:solidFill>
              </a:rPr>
              <a:t>СПАСЁМ МАТЕРИНСКИЕ ЖИЗНИ </a:t>
            </a:r>
            <a:endParaRPr lang="en-GB" sz="3200" b="1" dirty="0">
              <a:solidFill>
                <a:schemeClr val="accent2"/>
              </a:solidFill>
            </a:endParaRPr>
          </a:p>
          <a:p>
            <a:pPr marL="342900" indent="-342900" algn="ctr">
              <a:buFontTx/>
              <a:buNone/>
            </a:pPr>
            <a:r>
              <a:rPr lang="en-GB" sz="2800" dirty="0" smtClean="0">
                <a:solidFill>
                  <a:schemeClr val="accent2"/>
                </a:solidFill>
              </a:rPr>
              <a:t>20</a:t>
            </a:r>
            <a:r>
              <a:rPr lang="ru-RU" sz="2800" dirty="0" smtClean="0">
                <a:solidFill>
                  <a:schemeClr val="accent2"/>
                </a:solidFill>
              </a:rPr>
              <a:t>09</a:t>
            </a:r>
            <a:r>
              <a:rPr lang="en-GB" sz="2800" dirty="0" smtClean="0">
                <a:solidFill>
                  <a:schemeClr val="accent2"/>
                </a:solidFill>
              </a:rPr>
              <a:t>-20</a:t>
            </a:r>
            <a:r>
              <a:rPr lang="ru-RU" sz="2800" dirty="0" smtClean="0">
                <a:solidFill>
                  <a:schemeClr val="accent2"/>
                </a:solidFill>
              </a:rPr>
              <a:t>10гг</a:t>
            </a:r>
            <a:endParaRPr lang="en-GB" sz="2800" dirty="0">
              <a:solidFill>
                <a:schemeClr val="accent2"/>
              </a:solidFill>
            </a:endParaRPr>
          </a:p>
          <a:p>
            <a:pPr marL="342900" indent="-342900" algn="ctr">
              <a:buFontTx/>
              <a:buNone/>
            </a:pPr>
            <a:endParaRPr lang="en-GB" sz="2800" dirty="0">
              <a:solidFill>
                <a:schemeClr val="accent2"/>
              </a:solidFill>
            </a:endParaRPr>
          </a:p>
          <a:p>
            <a:pPr marL="342900" indent="-342900" algn="ctr">
              <a:buFontTx/>
              <a:buNone/>
            </a:pPr>
            <a:endParaRPr lang="en-GB" sz="2800" dirty="0"/>
          </a:p>
          <a:p>
            <a:pPr marL="342900" indent="-342900" algn="ctr">
              <a:buFontTx/>
              <a:buNone/>
            </a:pPr>
            <a:r>
              <a:rPr lang="ru-RU" sz="2800" dirty="0"/>
              <a:t>Издано в </a:t>
            </a:r>
            <a:r>
              <a:rPr lang="en-GB" sz="2800" dirty="0"/>
              <a:t> </a:t>
            </a:r>
          </a:p>
          <a:p>
            <a:pPr marL="342900" indent="-342900" algn="ctr">
              <a:buFontTx/>
              <a:buNone/>
            </a:pPr>
            <a:r>
              <a:rPr lang="ru-RU" sz="2800" dirty="0" smtClean="0"/>
              <a:t>Сентябре 2011г</a:t>
            </a:r>
            <a:endParaRPr lang="en-GB" sz="2800" dirty="0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4750" y="1196752"/>
            <a:ext cx="3289618" cy="46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Конфиденциальное исследование случаев материнской смертности в Казахстане за 2009-2010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Результаты </a:t>
            </a:r>
            <a:r>
              <a:rPr lang="ru-RU" sz="3200" dirty="0"/>
              <a:t>конфиденциального аудита %</a:t>
            </a:r>
          </a:p>
        </p:txBody>
      </p:sp>
      <p:graphicFrame>
        <p:nvGraphicFramePr>
          <p:cNvPr id="13319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85725" y="2746375"/>
          <a:ext cx="4583113" cy="358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Диаграмма" r:id="rId3" imgW="8953589" imgH="7020015" progId="MSGraph.Chart.8">
                  <p:embed followColorScheme="full"/>
                </p:oleObj>
              </mc:Choice>
              <mc:Fallback>
                <p:oleObj name="Диаграмма" r:id="rId3" imgW="8953589" imgH="7020015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" y="2746375"/>
                        <a:ext cx="4583113" cy="358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4379913" y="2924944"/>
          <a:ext cx="4764087" cy="344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Диаграмма" r:id="rId5" imgW="8981958" imgH="6486525" progId="MSGraph.Chart.8">
                  <p:embed followColorScheme="full"/>
                </p:oleObj>
              </mc:Choice>
              <mc:Fallback>
                <p:oleObj name="Диаграмма" r:id="rId5" imgW="8981958" imgH="6486525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9913" y="2924944"/>
                        <a:ext cx="4764087" cy="344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79388" y="1773238"/>
            <a:ext cx="44275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Причины МС по данным Конфиденциального Аудита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4716463" y="1773238"/>
            <a:ext cx="44275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Причины МС                     Официальные данные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547664" y="115888"/>
            <a:ext cx="5616624" cy="639762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 smtClean="0">
                <a:solidFill>
                  <a:srgbClr val="0000FF"/>
                </a:solidFill>
              </a:rPr>
              <a:t>Структура МС в 2016 году</a:t>
            </a:r>
          </a:p>
        </p:txBody>
      </p:sp>
      <p:sp>
        <p:nvSpPr>
          <p:cNvPr id="9223" name="TextBox 5"/>
          <p:cNvSpPr txBox="1">
            <a:spLocks noChangeArrowheads="1"/>
          </p:cNvSpPr>
          <p:nvPr/>
        </p:nvSpPr>
        <p:spPr bwMode="auto">
          <a:xfrm>
            <a:off x="6372200" y="5949280"/>
            <a:ext cx="22677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акуш</a:t>
            </a:r>
            <a:r>
              <a:rPr lang="ru-RU" altLang="ru-RU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причины </a:t>
            </a:r>
            <a:r>
              <a:rPr lang="ru-RU" alt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60,4%</a:t>
            </a:r>
            <a:endParaRPr lang="ru-RU" alt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467544" y="5949279"/>
            <a:ext cx="20883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акуш</a:t>
            </a:r>
            <a:r>
              <a:rPr lang="ru-RU" altLang="ru-RU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причины </a:t>
            </a:r>
            <a:r>
              <a:rPr lang="ru-RU" alt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51,0%</a:t>
            </a:r>
            <a:endParaRPr lang="ru-RU" alt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Общий\Desktop\мс 2016 офиц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56" y="888112"/>
            <a:ext cx="8856663" cy="498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бщий\Desktop\конф 20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57546"/>
            <a:ext cx="5256584" cy="444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058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6613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solidFill>
                  <a:srgbClr val="FF0000"/>
                </a:solidFill>
              </a:rPr>
              <a:t>Цель КИСМС </a:t>
            </a:r>
            <a:r>
              <a:rPr lang="en-GB" sz="4000" dirty="0" smtClean="0"/>
              <a:t> </a:t>
            </a:r>
            <a:br>
              <a:rPr lang="en-GB" sz="4000" dirty="0" smtClean="0"/>
            </a:br>
            <a:r>
              <a:rPr lang="ru-RU" sz="4000" dirty="0" smtClean="0"/>
              <a:t>Сохранить жизнь матерей</a:t>
            </a:r>
            <a:endParaRPr lang="en-GB" sz="4000" dirty="0" smtClean="0">
              <a:solidFill>
                <a:schemeClr val="tx1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62175"/>
            <a:ext cx="8229600" cy="38814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mtClean="0">
                <a:solidFill>
                  <a:schemeClr val="tx2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6613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solidFill>
                  <a:srgbClr val="FF0000"/>
                </a:solidFill>
              </a:rPr>
              <a:t>Цель КИСМС</a:t>
            </a:r>
            <a:r>
              <a:rPr lang="en-GB" sz="4000" dirty="0" smtClean="0"/>
              <a:t> </a:t>
            </a:r>
            <a:br>
              <a:rPr lang="en-GB" sz="4000" dirty="0" smtClean="0"/>
            </a:br>
            <a:r>
              <a:rPr lang="ru-RU" sz="4000" dirty="0" smtClean="0"/>
              <a:t>Сохранить жизнь матерей</a:t>
            </a:r>
            <a:endParaRPr lang="en-GB" sz="4000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4935538"/>
            <a:ext cx="6326188" cy="8715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dirty="0" smtClean="0">
                <a:solidFill>
                  <a:schemeClr val="tx2"/>
                </a:solidFill>
              </a:rPr>
              <a:t>  </a:t>
            </a:r>
            <a:r>
              <a:rPr lang="ru-RU" dirty="0" smtClean="0">
                <a:solidFill>
                  <a:schemeClr val="tx2"/>
                </a:solidFill>
              </a:rPr>
              <a:t>НЕ обвиняя индивидуумов</a:t>
            </a:r>
            <a:endParaRPr lang="en-GB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3429000" y="1828800"/>
            <a:ext cx="2133600" cy="990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360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733800" y="2133600"/>
            <a:ext cx="1600200" cy="304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 dirty="0"/>
              <a:t>Выявление </a:t>
            </a:r>
          </a:p>
          <a:p>
            <a:pPr algn="ctr" eaLnBrk="0" hangingPunct="0"/>
            <a:r>
              <a:rPr lang="ru-RU" b="1" dirty="0" smtClean="0"/>
              <a:t>Случаев</a:t>
            </a:r>
          </a:p>
          <a:p>
            <a:pPr algn="ctr" eaLnBrk="0" hangingPunct="0"/>
            <a:r>
              <a:rPr lang="ru-RU" b="1" dirty="0" smtClean="0"/>
              <a:t>МС</a:t>
            </a:r>
            <a:endParaRPr lang="en-GB" b="1" dirty="0"/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1828800" y="4114800"/>
            <a:ext cx="2133600" cy="990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200" b="1">
              <a:latin typeface="Times New Roman" pitchFamily="18" charset="0"/>
            </a:endParaRP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5219700" y="4221163"/>
            <a:ext cx="2058988" cy="10080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200" b="1">
              <a:latin typeface="Times New Roman" pitchFamily="18" charset="0"/>
            </a:endParaRPr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6084888" y="2420938"/>
            <a:ext cx="2089150" cy="10080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200" b="1">
              <a:latin typeface="Times New Roman" pitchFamily="18" charset="0"/>
            </a:endParaRPr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914400" y="2514600"/>
            <a:ext cx="2438400" cy="1066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200" b="1">
              <a:latin typeface="Times New Roman" pitchFamily="18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2133600" y="4495800"/>
            <a:ext cx="1600200" cy="304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 dirty="0"/>
              <a:t>Рекомендации к</a:t>
            </a:r>
          </a:p>
          <a:p>
            <a:pPr algn="ctr" eaLnBrk="0" hangingPunct="0"/>
            <a:r>
              <a:rPr lang="ru-RU" b="1" dirty="0" smtClean="0"/>
              <a:t>Действию </a:t>
            </a:r>
          </a:p>
          <a:p>
            <a:pPr algn="ctr" eaLnBrk="0" hangingPunct="0"/>
            <a:r>
              <a:rPr lang="ru-RU" b="1" dirty="0" smtClean="0"/>
              <a:t>И руководства</a:t>
            </a:r>
            <a:endParaRPr lang="en-GB" b="1" dirty="0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6300788" y="2708275"/>
            <a:ext cx="1600200" cy="304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 dirty="0" smtClean="0"/>
              <a:t>Конфиденциальный</a:t>
            </a:r>
          </a:p>
          <a:p>
            <a:pPr algn="ctr" eaLnBrk="0" hangingPunct="0"/>
            <a:r>
              <a:rPr lang="ru-RU" b="1" dirty="0" smtClean="0"/>
              <a:t>сбор данных</a:t>
            </a:r>
            <a:endParaRPr lang="en-GB" b="1" dirty="0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5292725" y="4508500"/>
            <a:ext cx="1757363" cy="2921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b="1" dirty="0"/>
          </a:p>
          <a:p>
            <a:pPr algn="ctr" eaLnBrk="0" hangingPunct="0"/>
            <a:r>
              <a:rPr lang="ru-RU" b="1" dirty="0" smtClean="0"/>
              <a:t>Анонимный анализ </a:t>
            </a:r>
            <a:endParaRPr lang="ru-RU" b="1" dirty="0"/>
          </a:p>
          <a:p>
            <a:pPr algn="ctr"/>
            <a:endParaRPr lang="en-GB" b="1" dirty="0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1476375" y="2636838"/>
            <a:ext cx="1495425" cy="79216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 dirty="0" smtClean="0"/>
              <a:t>Оценка и </a:t>
            </a:r>
          </a:p>
          <a:p>
            <a:pPr algn="ctr" eaLnBrk="0" hangingPunct="0"/>
            <a:r>
              <a:rPr lang="ru-RU" b="1" dirty="0" smtClean="0"/>
              <a:t>совершенствование</a:t>
            </a:r>
            <a:endParaRPr lang="ru-RU" b="1" dirty="0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5562600" y="2438400"/>
            <a:ext cx="609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H="1">
            <a:off x="6324600" y="3429000"/>
            <a:ext cx="457200" cy="762000"/>
          </a:xfrm>
          <a:prstGeom prst="line">
            <a:avLst/>
          </a:prstGeom>
          <a:noFill/>
          <a:ln w="38100">
            <a:noFill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H="1">
            <a:off x="3962400" y="4648200"/>
            <a:ext cx="1143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H="1">
            <a:off x="6324600" y="3429000"/>
            <a:ext cx="5334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V="1">
            <a:off x="2514600" y="2286000"/>
            <a:ext cx="9144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 flipH="1" flipV="1">
            <a:off x="2057400" y="3505200"/>
            <a:ext cx="5334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6818" name="Rectangle 18"/>
          <p:cNvSpPr>
            <a:spLocks noChangeArrowheads="1"/>
          </p:cNvSpPr>
          <p:nvPr/>
        </p:nvSpPr>
        <p:spPr bwMode="auto">
          <a:xfrm>
            <a:off x="4211638" y="260350"/>
            <a:ext cx="4465637" cy="46037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>
                <a:latin typeface="Garamond" pitchFamily="18" charset="0"/>
              </a:rPr>
              <a:t>Что кроется за цифрами</a:t>
            </a:r>
            <a:endParaRPr lang="en-GB" sz="2400" b="1" i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4356100" y="1092200"/>
            <a:ext cx="4841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>
                <a:latin typeface="Garamond" pitchFamily="18" charset="0"/>
              </a:rPr>
              <a:t>Цикл проведения аудита</a:t>
            </a:r>
            <a:endParaRPr lang="en-GB" sz="2800" b="1">
              <a:latin typeface="Garamond" pitchFamily="18" charset="0"/>
            </a:endParaRP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1476375" y="5661025"/>
            <a:ext cx="72723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dirty="0" smtClean="0">
                <a:latin typeface="Times New Roman" pitchFamily="18" charset="0"/>
              </a:rPr>
              <a:t>Руководящий принцип – использования цикла наблюдения. Постоянный процесс. Конечная цель процесса наблюдения – действие, а не просто подсчет случаев и вычисление процента.</a:t>
            </a:r>
            <a:endParaRPr lang="en-GB" sz="2000" dirty="0">
              <a:latin typeface="Times New Roman" pitchFamily="18" charset="0"/>
            </a:endParaRPr>
          </a:p>
        </p:txBody>
      </p:sp>
      <p:pic>
        <p:nvPicPr>
          <p:cNvPr id="16405" name="Picture 21" descr="beyond_the_numbers">
            <a:hlinkClick r:id="rId3" action="ppaction://hlinkpres?slideindex=1&amp;slidetitle=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348038" y="188913"/>
            <a:ext cx="685800" cy="99695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КИСМС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Важность признания на государственном и местном уровне</a:t>
            </a:r>
          </a:p>
          <a:p>
            <a:pPr marL="514350" indent="-514350">
              <a:buAutoNum type="arabicPeriod"/>
            </a:pPr>
            <a:r>
              <a:rPr lang="ru-RU" dirty="0" smtClean="0"/>
              <a:t>Строгая конфиденциальность</a:t>
            </a:r>
          </a:p>
          <a:p>
            <a:pPr marL="514350" indent="-514350">
              <a:buAutoNum type="arabicPeriod"/>
            </a:pPr>
            <a:r>
              <a:rPr lang="ru-RU" dirty="0" smtClean="0"/>
              <a:t>Анонимность анкет (конфиденциальные комментарии акушерок, м/сестёр, врачей и т.д.)</a:t>
            </a:r>
          </a:p>
          <a:p>
            <a:pPr marL="514350" indent="-514350">
              <a:buAutoNum type="arabicPeriod"/>
            </a:pPr>
            <a:r>
              <a:rPr lang="ru-RU" dirty="0" smtClean="0"/>
              <a:t>Независимость </a:t>
            </a:r>
          </a:p>
          <a:p>
            <a:pPr marL="514350" indent="-514350">
              <a:buAutoNum type="arabicPeriod"/>
            </a:pPr>
            <a:r>
              <a:rPr lang="ru-RU" dirty="0" smtClean="0"/>
              <a:t>Команда единомышленников (команда ЦККА и РККА)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Мультидисциплинарный</a:t>
            </a:r>
            <a:r>
              <a:rPr lang="ru-RU" dirty="0" smtClean="0"/>
              <a:t> подход</a:t>
            </a:r>
          </a:p>
          <a:p>
            <a:pPr marL="514350" indent="-514350">
              <a:buAutoNum type="arabicPeriod"/>
            </a:pPr>
            <a:r>
              <a:rPr lang="ru-RU" dirty="0" smtClean="0"/>
              <a:t>Патологоанатомическое исследование</a:t>
            </a:r>
          </a:p>
          <a:p>
            <a:pPr marL="514350" indent="-514350">
              <a:buAutoNum type="arabicPeriod"/>
            </a:pPr>
            <a:r>
              <a:rPr lang="ru-RU" dirty="0" smtClean="0"/>
              <a:t>Юридическая защита</a:t>
            </a:r>
          </a:p>
          <a:p>
            <a:pPr marL="514350" indent="-514350">
              <a:buAutoNum type="arabicPeriod"/>
            </a:pPr>
            <a:r>
              <a:rPr lang="ru-RU" dirty="0" smtClean="0"/>
              <a:t>Комментарии родственников</a:t>
            </a:r>
          </a:p>
          <a:p>
            <a:pPr marL="514350" indent="-514350">
              <a:buAutoNum type="arabicPeriod"/>
            </a:pPr>
            <a:r>
              <a:rPr lang="ru-RU" dirty="0" smtClean="0"/>
              <a:t>Аудит основан на принципах ДМ</a:t>
            </a:r>
          </a:p>
          <a:p>
            <a:pPr marL="514350" indent="-514350">
              <a:buAutoNum type="arabicPeriod"/>
            </a:pPr>
            <a:r>
              <a:rPr lang="ru-RU" dirty="0" smtClean="0"/>
              <a:t>Выпуск обзора материнской смертности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Принцип КИСМС: Важность признания на государственном уровне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32037"/>
            <a:ext cx="32057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20458">
            <a:off x="2512069" y="2069075"/>
            <a:ext cx="3192735" cy="454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41996">
            <a:off x="5692131" y="1843038"/>
            <a:ext cx="3309326" cy="462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66030"/>
            <a:ext cx="3482630" cy="458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Важность признания на государственном и местном уровне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060848"/>
            <a:ext cx="3600400" cy="338437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Исследование проводиться на национальном уровне и должно поддерживаться руководством органов здравоохранения, медицинскими специалистами и Министерством здравоохранения.</a:t>
            </a:r>
          </a:p>
          <a:p>
            <a:r>
              <a:rPr lang="ru-RU" dirty="0" smtClean="0"/>
              <a:t>Создание комиссии</a:t>
            </a:r>
          </a:p>
          <a:p>
            <a:r>
              <a:rPr lang="ru-RU" dirty="0" smtClean="0"/>
              <a:t>Создание региональных команд и обучение координаторов</a:t>
            </a:r>
            <a:endParaRPr lang="ru-RU" dirty="0"/>
          </a:p>
        </p:txBody>
      </p:sp>
      <p:pic>
        <p:nvPicPr>
          <p:cNvPr id="3074" name="Picture 2" descr="http://moziru.com/images/structure-clipart-business-organization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24262"/>
            <a:ext cx="4173588" cy="333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5157192"/>
            <a:ext cx="417358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Принцип КИСМС: Конфиденциальность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Конфиденциальность</a:t>
            </a:r>
            <a:r>
              <a:rPr lang="ru-RU" dirty="0" smtClean="0"/>
              <a:t> — необходимость предотвращения утечки (разглашения) какой-либо информации.</a:t>
            </a:r>
          </a:p>
          <a:p>
            <a:r>
              <a:rPr lang="ru-RU" b="1" dirty="0" smtClean="0"/>
              <a:t>Конфиденциальность</a:t>
            </a:r>
            <a:r>
              <a:rPr lang="ru-RU" dirty="0" smtClean="0"/>
              <a:t> информации — принцип </a:t>
            </a:r>
            <a:r>
              <a:rPr lang="ru-RU" dirty="0" smtClean="0">
                <a:hlinkClick r:id="rId2" action="ppaction://hlinkfile" tooltip="Аудит"/>
              </a:rPr>
              <a:t>аудита</a:t>
            </a:r>
            <a:r>
              <a:rPr lang="ru-RU" dirty="0" smtClean="0"/>
              <a:t>, заключающийся в том, что </a:t>
            </a:r>
            <a:r>
              <a:rPr lang="ru-RU" dirty="0" smtClean="0">
                <a:hlinkClick r:id="rId3" action="ppaction://hlinkfile" tooltip="Аудитор"/>
              </a:rPr>
              <a:t>аудиторы</a:t>
            </a:r>
            <a:r>
              <a:rPr lang="ru-RU" dirty="0" smtClean="0"/>
              <a:t> обязаны обеспечивать сохранность </a:t>
            </a:r>
            <a:r>
              <a:rPr lang="ru-RU" dirty="0" smtClean="0">
                <a:hlinkClick r:id="rId4" action="ppaction://hlinkfile" tooltip="Документ"/>
              </a:rPr>
              <a:t>документов</a:t>
            </a:r>
            <a:r>
              <a:rPr lang="ru-RU" dirty="0" smtClean="0"/>
              <a:t>, получаемых или составляемых ими в ходе аудиторской деятельности, и не вправе передавать эти документы или их копии каким бы то ни было </a:t>
            </a:r>
            <a:r>
              <a:rPr lang="ru-RU" dirty="0" smtClean="0">
                <a:hlinkClick r:id="rId5" action="ppaction://hlinkfile" tooltip="Третьи лица"/>
              </a:rPr>
              <a:t>третьим лицам</a:t>
            </a:r>
            <a:r>
              <a:rPr lang="ru-RU" dirty="0" smtClean="0"/>
              <a:t>, либо разглашать устно содержащиеся в них сведения без согласия собственника экономического субъекта, за исключением случаев, предусмотренных законодательными актами.</a:t>
            </a:r>
          </a:p>
          <a:p>
            <a:r>
              <a:rPr lang="ru-RU" b="1" dirty="0" smtClean="0"/>
              <a:t>Конфиденциальность</a:t>
            </a:r>
            <a:r>
              <a:rPr lang="ru-RU" dirty="0" smtClean="0"/>
              <a:t> информации — обязательное для выполнения лицом, получившим доступ к определённой информации, требование не передавать такую информацию третьим лицам без согласия её обладателя.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Конфиденциальность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значит для Вас конфиденциальность?  </a:t>
            </a:r>
          </a:p>
          <a:p>
            <a:r>
              <a:rPr lang="ru-RU" dirty="0" smtClean="0"/>
              <a:t>…</a:t>
            </a:r>
          </a:p>
          <a:p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4098" name="Picture 2" descr="ÐÐ°ÑÑÐ¸Ð½ÐºÐ¸ Ð¿Ð¾ Ð·Ð°Ð¿ÑÐ¾ÑÑ ÐºÐ¾Ð¼Ð¸ÑÑ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458815" cy="230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Конфиденциальность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Процесс исследования строго конфиденциален, и прежде, чем проводить оценку, все имена женщин или медицинских работников, имеющих отношение к помощи, удаляются. Таким образом, обеспечивается безопасная среда для работы, случаи оцениваются только анонимно, что приводит к большей открытости и полноте в составлении отчета, дает более точную картину последовательности событий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806</Words>
  <Application>Microsoft Office PowerPoint</Application>
  <PresentationFormat>On-screen Show (4:3)</PresentationFormat>
  <Paragraphs>117</Paragraphs>
  <Slides>24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Garamond</vt:lpstr>
      <vt:lpstr>Times New Roman</vt:lpstr>
      <vt:lpstr>Тема Office</vt:lpstr>
      <vt:lpstr>Диаграмма</vt:lpstr>
      <vt:lpstr>Семинар-тренинг  по внедрению методологии «Что кроется за цифрами» </vt:lpstr>
      <vt:lpstr>Принципы КИСМС:</vt:lpstr>
      <vt:lpstr>PowerPoint Presentation</vt:lpstr>
      <vt:lpstr>Принципы КИСМС</vt:lpstr>
      <vt:lpstr>Принцип КИСМС: Важность признания на государственном уровне</vt:lpstr>
      <vt:lpstr>Важность признания на государственном и местном уровне</vt:lpstr>
      <vt:lpstr>Принцип КИСМС: Конфиденциальность </vt:lpstr>
      <vt:lpstr>Конфиденциальность</vt:lpstr>
      <vt:lpstr>Конфиденциальность </vt:lpstr>
      <vt:lpstr>Конфиденциальность </vt:lpstr>
      <vt:lpstr>Принцип КИСМС: Анонимное исследование (анкеты)</vt:lpstr>
      <vt:lpstr>Анкеты </vt:lpstr>
      <vt:lpstr>Анкеты</vt:lpstr>
      <vt:lpstr>КИСМС, Молдова, усвоенные уроки :</vt:lpstr>
      <vt:lpstr>КИСМС, Великобритания, усвоенные уроки:</vt:lpstr>
      <vt:lpstr>Комментарии родственников</vt:lpstr>
      <vt:lpstr>Принципы КИСМС:</vt:lpstr>
      <vt:lpstr>Принцип КРМС:</vt:lpstr>
      <vt:lpstr>Публикация результатов</vt:lpstr>
      <vt:lpstr>PowerPoint Presentation</vt:lpstr>
      <vt:lpstr>Конфиденциальное исследование случаев материнской смертности в Казахстане за 2009-2010 Результаты конфиденциального аудита %</vt:lpstr>
      <vt:lpstr>Структура МС в 2016 году</vt:lpstr>
      <vt:lpstr>Цель КИСМС   Сохранить жизнь матерей</vt:lpstr>
      <vt:lpstr>Цель КИСМС  Сохранить жизнь матерей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Семинар-тренинг  по внедрению методологии «Что кроется за цифрами» в Украине</dc:title>
  <dc:creator>User</dc:creator>
  <cp:lastModifiedBy>Kanat Sukhanberdiyev</cp:lastModifiedBy>
  <cp:revision>23</cp:revision>
  <dcterms:created xsi:type="dcterms:W3CDTF">2011-12-05T19:16:35Z</dcterms:created>
  <dcterms:modified xsi:type="dcterms:W3CDTF">2018-08-13T04:55:23Z</dcterms:modified>
</cp:coreProperties>
</file>